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9" r:id="rId4"/>
    <p:sldId id="260" r:id="rId5"/>
    <p:sldId id="261" r:id="rId6"/>
    <p:sldId id="288" r:id="rId7"/>
    <p:sldId id="262" r:id="rId8"/>
    <p:sldId id="263" r:id="rId9"/>
    <p:sldId id="289" r:id="rId10"/>
    <p:sldId id="291" r:id="rId11"/>
    <p:sldId id="292" r:id="rId12"/>
    <p:sldId id="293" r:id="rId13"/>
    <p:sldId id="290" r:id="rId14"/>
    <p:sldId id="294" r:id="rId15"/>
    <p:sldId id="296" r:id="rId16"/>
    <p:sldId id="297" r:id="rId17"/>
    <p:sldId id="298" r:id="rId18"/>
    <p:sldId id="300" r:id="rId19"/>
    <p:sldId id="301" r:id="rId20"/>
    <p:sldId id="299" r:id="rId21"/>
    <p:sldId id="264" r:id="rId22"/>
    <p:sldId id="265" r:id="rId23"/>
    <p:sldId id="266" r:id="rId24"/>
    <p:sldId id="267" r:id="rId25"/>
    <p:sldId id="268" r:id="rId26"/>
    <p:sldId id="271" r:id="rId27"/>
    <p:sldId id="285" r:id="rId28"/>
    <p:sldId id="280" r:id="rId29"/>
    <p:sldId id="284" r:id="rId30"/>
    <p:sldId id="281" r:id="rId31"/>
    <p:sldId id="282" r:id="rId32"/>
    <p:sldId id="283" r:id="rId33"/>
    <p:sldId id="274" r:id="rId34"/>
    <p:sldId id="275" r:id="rId35"/>
    <p:sldId id="276" r:id="rId36"/>
    <p:sldId id="286" r:id="rId37"/>
    <p:sldId id="287" r:id="rId38"/>
    <p:sldId id="269" r:id="rId39"/>
    <p:sldId id="270" r:id="rId40"/>
    <p:sldId id="278" r:id="rId41"/>
    <p:sldId id="279" r:id="rId42"/>
    <p:sldId id="27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5" d="100"/>
          <a:sy n="115" d="100"/>
        </p:scale>
        <p:origin x="3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t>2023/10/24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t>2023/10/24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t>2023/10/24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t>2023/10/24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t>2023/10/24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t>2023/10/24</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t>2023/10/24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t>2023/10/24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t>2023/10/24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t>2023/10/24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t>2023/10/24</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t>2023/10/24</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t>2023/10/24</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attack.mitre.org/datasources/DS0035/#Response%20Metadata" TargetMode="External"/><Relationship Id="rId3" Type="http://schemas.openxmlformats.org/officeDocument/2006/relationships/hyperlink" Target="https://attack.mitre.org/datasources/DS0038/#Active%20DNS" TargetMode="External"/><Relationship Id="rId7" Type="http://schemas.openxmlformats.org/officeDocument/2006/relationships/hyperlink" Target="https://attack.mitre.org/datasources/DS0035/#Response%20Content"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35" TargetMode="External"/><Relationship Id="rId5" Type="http://schemas.openxmlformats.org/officeDocument/2006/relationships/hyperlink" Target="https://attack.mitre.org/datasources/DS0038/#Passive%20DNS" TargetMode="External"/><Relationship Id="rId4" Type="http://schemas.openxmlformats.org/officeDocument/2006/relationships/hyperlink" Target="https://attack.mitre.org/datasources/DS0038/#Domain%20Registr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ttack.mitre.org/techniques/T12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5" Type="http://schemas.openxmlformats.org/officeDocument/2006/relationships/hyperlink" Target="https://attack.mitre.org/techniques/T1566/002/"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actics/TA00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attack.mitre.org/datasources/DS0029/#Network%20Traffic%20Flow" TargetMode="External"/><Relationship Id="rId3" Type="http://schemas.openxmlformats.org/officeDocument/2006/relationships/hyperlink" Target="https://attack.mitre.org/datasources/DS0015/#Application%20Log%20Content" TargetMode="External"/><Relationship Id="rId7"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File%20Creation" TargetMode="External"/><Relationship Id="rId4" Type="http://schemas.openxmlformats.org/officeDocument/2006/relationships/hyperlink" Target="https://attack.mitre.org/datasources/DS002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595/003/"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595/002/"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595/001/" TargetMode="External"/><Relationship Id="rId5" Type="http://schemas.openxmlformats.org/officeDocument/2006/relationships/hyperlink" Target="https://attack.mitre.org/techniques/T1053/005"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Network%20Traffic%20Flow" TargetMode="External"/><Relationship Id="rId4" Type="http://schemas.openxmlformats.org/officeDocument/2006/relationships/hyperlink" Target="https://attack.mitre.org/datasources/DS0029/#Network%20Traffic%20Conte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0/#Cloud%20Storage%20Modification" TargetMode="External"/><Relationship Id="rId7" Type="http://schemas.openxmlformats.org/officeDocument/2006/relationships/hyperlink" Target="https://attack.mitre.org/datasources/DS0022/#File%20Creation" TargetMode="External"/><Relationship Id="rId12"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Command%20Execution" TargetMode="External"/><Relationship Id="rId10" Type="http://schemas.openxmlformats.org/officeDocument/2006/relationships/hyperlink" Target="https://attack.mitre.org/datasources/DS0033/#Network%20Share%20Access"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Host%20Status"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Network%20Traffic%20Flow"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32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10</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8005718" cy="369332"/>
          </a:xfrm>
          <a:prstGeom prst="rect">
            <a:avLst/>
          </a:prstGeom>
          <a:noFill/>
        </p:spPr>
        <p:txBody>
          <a:bodyPr wrap="none" rtlCol="0">
            <a:spAutoFit/>
          </a:bodyPr>
          <a:lstStyle/>
          <a:p>
            <a:r>
              <a:rPr lang="en-US" altLang="zh-TW" dirty="0"/>
              <a:t>1.</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11</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smtClean="0"/>
              <a:t>1.</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zh-TW" altLang="en-US" sz="2400" b="1" dirty="0">
                <a:solidFill>
                  <a:srgbClr val="FF0000"/>
                </a:solidFill>
                <a:effectLst>
                  <a:outerShdw blurRad="38100" dist="38100" dir="2700000" algn="tl">
                    <a:srgbClr val="000000">
                      <a:alpha val="43137"/>
                    </a:srgbClr>
                  </a:outerShdw>
                </a:effectLst>
              </a:rPr>
              <a:t>損害基礎設施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a:t>
            </a:r>
            <a:r>
              <a:rPr lang="zh-TW" altLang="en-US" dirty="0"/>
              <a:t>受損的基礎設施，攻擊者可以發動、啟動和執行操作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0070C0"/>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1501828737"/>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2391021" cy="1077218"/>
          </a:xfrm>
          <a:prstGeom prst="rect">
            <a:avLst/>
          </a:prstGeom>
        </p:spPr>
        <p:txBody>
          <a:bodyPr wrap="none">
            <a:spAutoFit/>
          </a:bodyPr>
          <a:lstStyle/>
          <a:p>
            <a:r>
              <a:rPr lang="en-US" altLang="zh-TW" sz="3200" dirty="0" smtClean="0"/>
              <a:t>1.</a:t>
            </a:r>
            <a:r>
              <a:rPr lang="zh-TW" altLang="en-US" sz="3200" dirty="0"/>
              <a:t>資源開發</a:t>
            </a:r>
            <a:r>
              <a:rPr lang="en-US" altLang="zh-TW" sz="3200" dirty="0"/>
              <a:t>Resource Development</a:t>
            </a:r>
            <a:r>
              <a:rPr lang="zh-TW" altLang="en-US" sz="3200" dirty="0" smtClean="0"/>
              <a:t>戰術</a:t>
            </a:r>
            <a:r>
              <a:rPr lang="en-US" altLang="zh-TW" sz="3200" dirty="0" smtClean="0"/>
              <a:t>| </a:t>
            </a:r>
          </a:p>
          <a:p>
            <a:r>
              <a:rPr lang="en-US" altLang="zh-TW" sz="3200" dirty="0"/>
              <a:t>	</a:t>
            </a:r>
            <a:r>
              <a:rPr lang="en-US" altLang="zh-TW" sz="3200" dirty="0" smtClean="0"/>
              <a:t>											</a:t>
            </a:r>
            <a:r>
              <a:rPr lang="en-US" altLang="zh-TW" sz="2000" dirty="0" smtClean="0"/>
              <a:t>1.</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12</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13</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4"/>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5"/>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6"/>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6"/>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7"/>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8"/>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42352945"/>
              </p:ext>
            </p:extLst>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8"/>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8"/>
              </a:rPr>
              <a:t>User Execution</a:t>
            </a:r>
            <a:r>
              <a:rPr lang="en-US" altLang="zh-TW" sz="1600" dirty="0"/>
              <a:t>).</a:t>
            </a:r>
          </a:p>
        </p:txBody>
      </p:sp>
      <p:sp>
        <p:nvSpPr>
          <p:cNvPr id="6" name="矩形 5"/>
          <p:cNvSpPr/>
          <p:nvPr/>
        </p:nvSpPr>
        <p:spPr>
          <a:xfrm>
            <a:off x="6888784" y="1307063"/>
            <a:ext cx="4649189" cy="1877437"/>
          </a:xfrm>
          <a:prstGeom prst="rect">
            <a:avLst/>
          </a:prstGeom>
          <a:solidFill>
            <a:schemeClr val="tx1">
              <a:lumMod val="50000"/>
              <a:lumOff val="50000"/>
            </a:schemeClr>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a:solidFill>
                  <a:srgbClr val="4F7CAC"/>
                </a:solidFill>
                <a:latin typeface="Roboto-Regular"/>
                <a:hlinkClick r:id="rId6"/>
              </a:rPr>
              <a:t>T1566.003</a:t>
            </a:r>
            <a:endParaRPr lang="en-US" altLang="zh-TW" sz="1400" b="1" dirty="0">
              <a:latin typeface="Roboto-Regular"/>
            </a:endParaRPr>
          </a:p>
          <a:p>
            <a:r>
              <a:rPr lang="en-US" altLang="zh-TW" sz="1400" b="1" dirty="0">
                <a:latin typeface="Roboto-Regular"/>
              </a:rPr>
              <a:t>Tactic: </a:t>
            </a:r>
            <a:r>
              <a:rPr lang="en-US" altLang="zh-TW" dirty="0">
                <a:hlinkClick r:id="rId9"/>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14</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15</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16</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17</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smtClean="0"/>
              <a:t>1.</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smtClean="0"/>
              <a:t>1.</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t>
            </a:r>
            <a:r>
              <a:rPr lang="en-US" altLang="zh-TW" sz="1400" b="1" dirty="0">
                <a:latin typeface="Roboto-Regular"/>
              </a:rPr>
              <a:t>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18</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616544404"/>
              </p:ext>
            </p:extLst>
          </p:nvPr>
        </p:nvGraphicFramePr>
        <p:xfrm>
          <a:off x="6262643" y="4226518"/>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11"/>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11"/>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12"/>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12"/>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13"/>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13"/>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Tree>
    <p:extLst>
      <p:ext uri="{BB962C8B-B14F-4D97-AF65-F5344CB8AC3E}">
        <p14:creationId xmlns:p14="http://schemas.microsoft.com/office/powerpoint/2010/main" val="3824256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369332"/>
          </a:xfrm>
          <a:prstGeom prst="rect">
            <a:avLst/>
          </a:prstGeom>
        </p:spPr>
        <p:txBody>
          <a:bodyPr>
            <a:spAutoFit/>
          </a:bodyPr>
          <a:lstStyle/>
          <a:p>
            <a:pPr marL="285750" indent="-285750">
              <a:buFont typeface="Wingdings" panose="05000000000000000000" pitchFamily="2" charset="2"/>
              <a:buChar char="n"/>
            </a:pPr>
            <a:r>
              <a:rPr lang="en-US" altLang="zh-TW" dirty="0" smtClean="0"/>
              <a:t>1</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19</a:t>
            </a:fld>
            <a:endParaRPr lang="zh-TW" altLang="en-US"/>
          </a:p>
        </p:txBody>
      </p:sp>
    </p:spTree>
    <p:extLst>
      <p:ext uri="{BB962C8B-B14F-4D97-AF65-F5344CB8AC3E}">
        <p14:creationId xmlns:p14="http://schemas.microsoft.com/office/powerpoint/2010/main" val="137639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20</a:t>
            </a:fld>
            <a:endParaRPr lang="zh-TW" altLang="en-US"/>
          </a:p>
        </p:txBody>
      </p:sp>
    </p:spTree>
    <p:extLst>
      <p:ext uri="{BB962C8B-B14F-4D97-AF65-F5344CB8AC3E}">
        <p14:creationId xmlns:p14="http://schemas.microsoft.com/office/powerpoint/2010/main" val="762302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21</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5"/>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22</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t>23</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24</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8"/>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9"/>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1"/>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1"/>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2"/>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t>25</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26</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t>27</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t>28</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t>29</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t>30</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t>31</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t>32</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t>33</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34</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t>35</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36</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t>37</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38</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t>39</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63880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t>40</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t>41</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t>42</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en-US" altLang="zh-TW" sz="2400" dirty="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321</TotalTime>
  <Words>6615</Words>
  <Application>Microsoft Office PowerPoint</Application>
  <PresentationFormat>寬螢幕</PresentationFormat>
  <Paragraphs>705</Paragraphs>
  <Slides>42</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42</vt:i4>
      </vt:variant>
    </vt:vector>
  </HeadingPairs>
  <TitlesOfParts>
    <vt:vector size="55"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owner</cp:lastModifiedBy>
  <cp:revision>35</cp:revision>
  <dcterms:created xsi:type="dcterms:W3CDTF">2023-09-26T00:39:18Z</dcterms:created>
  <dcterms:modified xsi:type="dcterms:W3CDTF">2023-10-24T13:21:15Z</dcterms:modified>
</cp:coreProperties>
</file>